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6" r:id="rId7"/>
    <p:sldId id="289" r:id="rId8"/>
    <p:sldId id="310" r:id="rId9"/>
    <p:sldId id="309" r:id="rId10"/>
    <p:sldId id="263" r:id="rId11"/>
    <p:sldId id="264" r:id="rId12"/>
    <p:sldId id="31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6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89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EB260-53A3-4CA6-ADB4-D64C1F80D4B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60DC6-342B-469E-A6A3-EB340641A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6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072FF-69ED-4929-80BF-65CDA5FB0C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5930-F4A2-4B0B-A05B-357A9BA38A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0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BB2C8-E784-FF4F-9FE9-C9DB21D30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87297A-1BDE-C147-851A-065EDC606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273C0-0FD0-4541-8518-6C1C4C00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6A21F-E7FF-DD40-9210-C28EEF18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00C87-8873-FF4F-914B-CD33275B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E4FB3-3D69-1B42-B5ED-B4E0792C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E6059F-B986-FD4B-8E20-2C412201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8B0DB-4D34-4B4A-A308-0255F7C4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2C0BF-0E45-234F-8479-6EE0B1BF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05BEE-02E9-544F-9643-A7B4F825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2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CA06BD-AE19-CF4D-B37E-8648A7238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1421D0-5A7B-3A49-9FD7-B68737FCA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F23D2-CCC4-D342-93E8-3C9FAB47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EFBA4-3C25-CE4C-98AA-200D2278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7E849-7381-D340-A5E4-F86B7718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A30BD-F91B-B441-B74F-522022E1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1F63E-087A-FB4D-9415-B40A6E91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B2A68-7AEB-8940-8CA9-FFE4FFE9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00F7EB-0AC3-3D49-BBC8-2250D71C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05F2A-75F6-214F-8404-F00F678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8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88BA0E-0748-412C-AF1E-AEDA4F53B338}"/>
              </a:ext>
            </a:extLst>
          </p:cNvPr>
          <p:cNvSpPr/>
          <p:nvPr userDrawn="1"/>
        </p:nvSpPr>
        <p:spPr>
          <a:xfrm>
            <a:off x="0" y="-452846"/>
            <a:ext cx="12192000" cy="731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A6CCB26-D7A8-481A-BC8B-08C149851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90850"/>
            <a:ext cx="5184751" cy="3867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C844B9-E168-2143-A29A-1B726CD70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-2415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Titre de la 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084FD-C054-C34B-A1B6-96102E195F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67124" y="2840040"/>
            <a:ext cx="7686675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Nom de(s) l’intervenant(s)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6CF93-C96D-D844-96CF-5D7094E2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80F86-F3C6-C443-A99C-BC8B8B5D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61441B-79A0-C84E-BECF-7CF75D8A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55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C783E-F312-A448-B9FC-6340F6BF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1C8765-0FBA-3A46-8F1E-4E6543519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568F4E-F3D4-8740-9769-8DBD286A0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30FE65-92AB-A741-A8B8-DA6DFACA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1786C9-66D6-0D44-9628-C03AA959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986898-6D2A-3D42-A10F-A47AC9C7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67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A9C33-4086-C34A-A679-608F379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67553-8366-1A40-B4F5-EB75EABA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F4650C-F885-2345-B2BF-632331F82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7CB4DB-9B08-7A41-B52F-BF5889B97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EC3A16-D5A4-414A-8F84-FAEBD3863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EFE8B2-B5DD-EF4E-B154-6952D873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74FB1A-5E80-4A45-8660-5E84627A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D2BEC2-2B67-D04D-9DC0-8B9AC3F0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4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4431B-C1C0-1347-8E89-3B3B5575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02DDD0-1DEA-8A4E-A551-A3FD7DA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155C4C-3158-1E4D-B39B-46FDBE11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E952C-AE97-2946-96A0-AD68A6E7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1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9BBB5B-CC89-F043-8A39-C8258FAE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A85507-7C30-8741-96F3-3832B066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CADDC4-5E3D-DA4C-BF45-982B6F93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4EA80-4DE8-0743-B205-11CA5D52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FB7CA-339E-804A-8550-0CB291D2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51F4C1-F9BE-7F47-B355-9295C5CD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C3A172-4AC2-8F47-9475-9F35557B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84C2F5-5C03-8D4B-807D-A326760D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6475E-AF77-3542-994B-8FE33C69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6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C0FF9-5A39-264A-983F-C61D3C67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230F03-D79E-A543-8810-8F6CCEE3B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D6BF6B-B932-8742-BBB1-1F56A0A4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E3F1B5-3196-5642-B7B8-882CE975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D14258-6E0E-A843-93D4-ED135C3A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3724B6-A8BB-4342-B6BF-EF1B1009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1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A9D364-2A07-4FC1-A85E-59C73BEC42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6880"/>
            <a:ext cx="12192000" cy="729488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69539F-F646-B44D-9F76-A2D41F4F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AF322B-2CEF-5C47-881C-340C3D8E2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5C95D-2E53-8D4D-B4C4-74C8015B1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5F04-1D71-9D44-B16D-79B7231B8B0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B611EF-6622-8549-98BF-87E390C5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C013FA-EAAD-CB4B-A366-3A1AA26D4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4E04-4770-844E-A12D-17656485B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020D0A-D4C2-4C48-ADB0-79E0491E0C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080"/>
            <a:ext cx="12192000" cy="71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EA277-7275-4786-B7E7-956E4E92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3075"/>
            <a:ext cx="121920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7-Des acquis à capitaliser notamment l’appui à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A3F79B-BC2A-4ED3-8A8D-8F601C01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" y="1054100"/>
            <a:ext cx="12163425" cy="4210358"/>
          </a:xfrm>
        </p:spPr>
        <p:txBody>
          <a:bodyPr>
            <a:normAutofit/>
          </a:bodyPr>
          <a:lstStyle/>
          <a:p>
            <a:r>
              <a:rPr lang="fr-FR" dirty="0"/>
              <a:t>la reconnaissance de la mobilité et à la sécurisation du foncier agropastoral</a:t>
            </a:r>
          </a:p>
          <a:p>
            <a:r>
              <a:rPr lang="fr-FR" dirty="0"/>
              <a:t>favoriser la négociation entre acteurs,</a:t>
            </a:r>
          </a:p>
          <a:p>
            <a:r>
              <a:rPr lang="fr-FR" dirty="0"/>
              <a:t>faciliter l’harmonisation des règlements/lois nationaux et régionaux,</a:t>
            </a:r>
          </a:p>
          <a:p>
            <a:r>
              <a:rPr lang="fr-FR" dirty="0"/>
              <a:t>fournir des argumentaires pour le plaidoyer</a:t>
            </a:r>
          </a:p>
          <a:p>
            <a:r>
              <a:rPr lang="fr-FR" dirty="0"/>
              <a:t>cartographier, surveiller et informer sur :</a:t>
            </a:r>
          </a:p>
          <a:p>
            <a:pPr lvl="1"/>
            <a:r>
              <a:rPr lang="fr-FR" sz="2800" dirty="0"/>
              <a:t>les changements d’usage des terres pastorales,</a:t>
            </a:r>
          </a:p>
          <a:p>
            <a:pPr lvl="1"/>
            <a:r>
              <a:rPr lang="fr-FR" sz="2800" dirty="0"/>
              <a:t>les effets induits sur les mobilités pastorales (couloirs de transhumance, réserves pastorales, axes commerciaux)</a:t>
            </a:r>
          </a:p>
        </p:txBody>
      </p:sp>
    </p:spTree>
    <p:extLst>
      <p:ext uri="{BB962C8B-B14F-4D97-AF65-F5344CB8AC3E}">
        <p14:creationId xmlns:p14="http://schemas.microsoft.com/office/powerpoint/2010/main" val="150926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7D956-538B-49B7-8D83-FADADE1E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8336"/>
            <a:ext cx="12192000" cy="753461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8-Des erreurs à éviter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11E8F-8278-4A69-A9A3-418B27DF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7662"/>
            <a:ext cx="12191999" cy="4889701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Flexibilité de la couverture géographique (outil évolutif)</a:t>
            </a:r>
          </a:p>
          <a:p>
            <a:r>
              <a:rPr lang="fr-FR" sz="2600" dirty="0"/>
              <a:t>Engagements fermes sur le plan financier (ne pas trop miser sur l’approche-projet)</a:t>
            </a:r>
          </a:p>
          <a:p>
            <a:r>
              <a:rPr lang="fr-FR" sz="2600" dirty="0"/>
              <a:t>Intérêt de coupler l’initiative avec les outils existants ou en gestation (observatoires CEDEAO, UEMOA, nationaux)</a:t>
            </a:r>
          </a:p>
          <a:p>
            <a:pPr lvl="1"/>
            <a:r>
              <a:rPr lang="fr-FR" sz="2200" dirty="0"/>
              <a:t>Cf. conclusions des concertations de haut niveau par la CEDEAO à Abuja en septembre 2021 sur la mise en œuvre d’un observatoire sur les systèmes d’élevage mobile</a:t>
            </a:r>
          </a:p>
          <a:p>
            <a:pPr lvl="1"/>
            <a:r>
              <a:rPr lang="fr-FR" sz="2200" dirty="0"/>
              <a:t>Cf. étude d’étude sur les systèmes d’information à la disposition des agropasteurs en Afrique de l’Ouest (PEPISAO, janvier 2021)</a:t>
            </a:r>
          </a:p>
          <a:p>
            <a:r>
              <a:rPr lang="fr-FR" sz="2600" dirty="0"/>
              <a:t>Implication des groupes majeurs régionaux d’organisations d’éleveurs </a:t>
            </a:r>
            <a:r>
              <a:rPr lang="fr-FR" sz="2600" dirty="0" err="1"/>
              <a:t>agro-pastoralistes</a:t>
            </a:r>
            <a:endParaRPr lang="fr-FR" sz="2600" dirty="0"/>
          </a:p>
          <a:p>
            <a:r>
              <a:rPr lang="fr-FR" sz="2600" dirty="0"/>
              <a:t>Appui d’un organe de gouvernance légitime</a:t>
            </a:r>
          </a:p>
          <a:p>
            <a:r>
              <a:rPr lang="fr-FR" sz="2600" dirty="0"/>
              <a:t>Ancrage à des organisations pérennes (pas des projets)</a:t>
            </a:r>
          </a:p>
          <a:p>
            <a:r>
              <a:rPr lang="fr-FR" sz="2600" dirty="0"/>
              <a:t>Refonte de l’Outil OPTIMAOC avec un focus sur la téléphonie mobile, pour faciliter les échanges avec les acteurs à la base</a:t>
            </a:r>
          </a:p>
        </p:txBody>
      </p:sp>
    </p:spTree>
    <p:extLst>
      <p:ext uri="{BB962C8B-B14F-4D97-AF65-F5344CB8AC3E}">
        <p14:creationId xmlns:p14="http://schemas.microsoft.com/office/powerpoint/2010/main" val="364664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670" y="2104923"/>
            <a:ext cx="3131820" cy="299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830" y="234316"/>
            <a:ext cx="483489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48967B-8BD4-4025-AE99-F9E7804FF7E4}"/>
              </a:ext>
            </a:extLst>
          </p:cNvPr>
          <p:cNvGrpSpPr/>
          <p:nvPr/>
        </p:nvGrpSpPr>
        <p:grpSpPr>
          <a:xfrm>
            <a:off x="0" y="-452846"/>
            <a:ext cx="12192000" cy="7310846"/>
            <a:chOff x="0" y="-452846"/>
            <a:chExt cx="12192000" cy="73108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9B7C82-DA1C-4F6C-B2DA-684C7CC71737}"/>
                </a:ext>
              </a:extLst>
            </p:cNvPr>
            <p:cNvSpPr/>
            <p:nvPr/>
          </p:nvSpPr>
          <p:spPr>
            <a:xfrm>
              <a:off x="0" y="-452846"/>
              <a:ext cx="12192000" cy="7310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Espace réservé du contenu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00008AE9-2B21-4E47-BFF6-DB5BD4065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90850"/>
              <a:ext cx="5184751" cy="3867150"/>
            </a:xfrm>
            <a:prstGeom prst="rect">
              <a:avLst/>
            </a:prstGeom>
          </p:spPr>
        </p:pic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8BABD419-B622-4337-B60C-77142DDE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5" y="1874594"/>
            <a:ext cx="9896475" cy="2242298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Opportunités et enjeux de l’utilisation des plateformes de webmapping dans la prévention des conflits agropastoraux : leçons et statuts actuels des initiatives dans le Sahel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39654D-67BC-4C11-B26A-6A87EDA5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374" y="4737717"/>
            <a:ext cx="7947025" cy="3734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ALINON K., TOURE I., SOULE B., OUEDRAOGO J.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C8941D-90E4-4BAA-892B-55AF192C3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7"/>
          <a:stretch/>
        </p:blipFill>
        <p:spPr>
          <a:xfrm>
            <a:off x="0" y="-409444"/>
            <a:ext cx="12192000" cy="22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7D956-538B-49B7-8D83-FADADE1E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4338"/>
            <a:ext cx="121920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Pertinence des outils webmapping en appui à la gouvernance agropastorale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11E8F-8278-4A69-A9A3-418B27DF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874"/>
            <a:ext cx="12192000" cy="47561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Les systèmes de prédictions climatiques et d’évaluation du disponible fourrager ont gagné en précision significative ces dix dernières années à l’échelle du Sahel surtout ouest Africain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Production périodique de données sur l’état des ressources pastorales. Les principaux axes de transhumance ainsi que les contraintes à la pratique de l’élevage mobile sont aussi documentés.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Les avancées des nouvelles technologies (Internet, téléphonie, etc.) offrent un levier d’intervention supplémentaire aux parties-prenantes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Prédictibilité de l’occurrence des conflits à travers la collecte de donnée évènementielle ou contextuelle utile à la planification stratégique et opérationnelle en milieu rural (principalement pastoral et agro-pastoral) accessible depuis une plateforme de Webmapping</a:t>
            </a:r>
          </a:p>
        </p:txBody>
      </p:sp>
    </p:spTree>
    <p:extLst>
      <p:ext uri="{BB962C8B-B14F-4D97-AF65-F5344CB8AC3E}">
        <p14:creationId xmlns:p14="http://schemas.microsoft.com/office/powerpoint/2010/main" val="52647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7D956-538B-49B7-8D83-FADADE1E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2600"/>
            <a:ext cx="121920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2-Bilan actualisé des outils existants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11E8F-8278-4A69-A9A3-418B27DF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7899"/>
            <a:ext cx="12191999" cy="46327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Une vingtaine de systèmes d’information mis en place à l’occasion de projets spécifiques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Une étude de PEPISAO (2021) a recensé 14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A ce jour ils sont moins d’une dizaine en état de fonctionnement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Parmi les plus utilisés actuellement par les acteurs et les partenaires, il y a les systèmes GARBAL et MODHEM de SNV, RESIMAO (SIM Bétail), l’Outil de suivi de la transhumance (OIM) et le SRIP (PREDIP) qui est en train de se mettre en place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Focus sur l’OPTIMAOC (Observatoire des Terres de Parcours et de l’Intégrité des couloirs de transhumance et commerciaux pour la Mobilité du bétail en Afrique sahélienne de l’Ouest et du Centre)</a:t>
            </a:r>
          </a:p>
        </p:txBody>
      </p:sp>
    </p:spTree>
    <p:extLst>
      <p:ext uri="{BB962C8B-B14F-4D97-AF65-F5344CB8AC3E}">
        <p14:creationId xmlns:p14="http://schemas.microsoft.com/office/powerpoint/2010/main" val="225749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7D956-538B-49B7-8D83-FADADE1E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4753"/>
            <a:ext cx="12192000" cy="118960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3-Pourquoi s’intéresser à l’OPTIMAOC malgré qu’il ne fonctionne pas?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11E8F-8278-4A69-A9A3-418B27DF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675" y="523875"/>
            <a:ext cx="12192000" cy="5543549"/>
          </a:xfrm>
        </p:spPr>
        <p:txBody>
          <a:bodyPr>
            <a:normAutofit/>
          </a:bodyPr>
          <a:lstStyle/>
          <a:p>
            <a:r>
              <a:rPr lang="fr-FR" sz="2400" dirty="0"/>
              <a:t>Cadre conceptuel déjà en place et validé (à l’époque)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Caractère inter-régional mis en place en 2014 sur la base d’un projet continental sur les parcours de transhumance, dotée d’une architecture technique basée sur des serveurs hébergés au Centre Régional AGRHYMET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B20EF7-06CE-4717-BE29-7F5652D20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7" y="987445"/>
            <a:ext cx="4045973" cy="30225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C685C5-5B0F-4F41-9A8B-58A344E9B6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646" y="1713483"/>
            <a:ext cx="5021007" cy="20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11E8F-8278-4A69-A9A3-418B27DF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675" y="774856"/>
            <a:ext cx="12192000" cy="4818378"/>
          </a:xfrm>
        </p:spPr>
        <p:txBody>
          <a:bodyPr>
            <a:normAutofit/>
          </a:bodyPr>
          <a:lstStyle/>
          <a:p>
            <a:r>
              <a:rPr lang="fr-FR" sz="2400" dirty="0"/>
              <a:t>Equipement et formation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Intérêt des institutions sous-régionales: ECOWARN, CEWARN et IDRISSI (IGAD</a:t>
            </a:r>
            <a:r>
              <a:rPr lang="fr-FR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9B911-2ADD-40E4-92C8-20D0F8254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4" y="1447801"/>
            <a:ext cx="4944918" cy="3285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3FF200-CBAE-41F1-982A-6E401B7B7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69" y="1447801"/>
            <a:ext cx="5050458" cy="343813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E439A89-2292-4536-AD70-749E4E826376}"/>
              </a:ext>
            </a:extLst>
          </p:cNvPr>
          <p:cNvSpPr txBox="1">
            <a:spLocks/>
          </p:cNvSpPr>
          <p:nvPr/>
        </p:nvSpPr>
        <p:spPr>
          <a:xfrm>
            <a:off x="0" y="-414753"/>
            <a:ext cx="12192000" cy="118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3-Pourquoi s’intéresser à l’OPTIMAOC malgré qu’il ne fonctionne pas?</a:t>
            </a:r>
          </a:p>
        </p:txBody>
      </p:sp>
    </p:spTree>
    <p:extLst>
      <p:ext uri="{BB962C8B-B14F-4D97-AF65-F5344CB8AC3E}">
        <p14:creationId xmlns:p14="http://schemas.microsoft.com/office/powerpoint/2010/main" val="249452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3438"/>
            <a:ext cx="12192000" cy="1143000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Modèle de données &amp; Flux d’informations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6" y="1400257"/>
            <a:ext cx="4976710" cy="398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0" y="750987"/>
            <a:ext cx="3845891" cy="4245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000" u="sng" dirty="0"/>
              <a:t>Modélisation conceptuelle</a:t>
            </a:r>
          </a:p>
          <a:p>
            <a:pPr marL="0" lvl="1" indent="0" fontAlgn="t">
              <a:buNone/>
            </a:pPr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524CCD3-9271-4AC9-85D2-41B30B908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383" y="1721143"/>
            <a:ext cx="6610836" cy="398136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C92893C-0344-4862-80E8-4ACA3BCBDE33}"/>
              </a:ext>
            </a:extLst>
          </p:cNvPr>
          <p:cNvSpPr txBox="1">
            <a:spLocks/>
          </p:cNvSpPr>
          <p:nvPr/>
        </p:nvSpPr>
        <p:spPr>
          <a:xfrm>
            <a:off x="8135898" y="1057275"/>
            <a:ext cx="3275052" cy="34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fr-FR" u="sng" dirty="0"/>
              <a:t>Schéma des flux d’informations</a:t>
            </a:r>
          </a:p>
          <a:p>
            <a:pPr marL="0" lvl="1" indent="0" fontAlgn="t">
              <a:buFont typeface="Arial" panose="020B0604020202020204" pitchFamily="34" charset="0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0003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76" y="800100"/>
            <a:ext cx="11934824" cy="24003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2400" dirty="0"/>
              <a:t>Apache : serveur Web 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400" dirty="0" err="1"/>
              <a:t>Postgres</a:t>
            </a:r>
            <a:r>
              <a:rPr lang="fr-FR" sz="2400" dirty="0"/>
              <a:t>/</a:t>
            </a:r>
            <a:r>
              <a:rPr lang="fr-FR" sz="2400" dirty="0" err="1"/>
              <a:t>postgis</a:t>
            </a:r>
            <a:r>
              <a:rPr lang="fr-FR" sz="2400" dirty="0"/>
              <a:t> : serveur de base de données pour le stockage des données 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400" dirty="0" err="1"/>
              <a:t>OpenLayers</a:t>
            </a:r>
            <a:r>
              <a:rPr lang="fr-FR" sz="2400" dirty="0"/>
              <a:t> : </a:t>
            </a:r>
            <a:r>
              <a:rPr lang="fr-FR" sz="2400" dirty="0" err="1"/>
              <a:t>visualiseur</a:t>
            </a:r>
            <a:r>
              <a:rPr lang="fr-FR" sz="2400" dirty="0"/>
              <a:t> cartographique pour l’affichage des données sous forme de carte sur la page web 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400" dirty="0" err="1"/>
              <a:t>ExtJS</a:t>
            </a:r>
            <a:r>
              <a:rPr lang="fr-FR" sz="2400" dirty="0"/>
              <a:t>, </a:t>
            </a:r>
            <a:r>
              <a:rPr lang="fr-FR" sz="2400" dirty="0" err="1"/>
              <a:t>GeoExt</a:t>
            </a:r>
            <a:r>
              <a:rPr lang="fr-FR" sz="2400" dirty="0"/>
              <a:t> : bibliothèques JavaScript pour le design de la page webmapping 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400" dirty="0"/>
              <a:t>PHP5 : langage de script pour l’accès à la base de données 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400" dirty="0"/>
              <a:t>Atelier de génie logiciel : Power AMC 15 pour l’élaboration des modèles : diagramme de classes, cas d’utilisation, </a:t>
            </a:r>
            <a:r>
              <a:rPr lang="fr-FR" sz="2400" dirty="0" err="1"/>
              <a:t>etc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3795328"/>
            <a:ext cx="626253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342900"/>
            <a:ext cx="12125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5-Plate-forme technique</a:t>
            </a:r>
          </a:p>
        </p:txBody>
      </p:sp>
    </p:spTree>
    <p:extLst>
      <p:ext uri="{BB962C8B-B14F-4D97-AF65-F5344CB8AC3E}">
        <p14:creationId xmlns:p14="http://schemas.microsoft.com/office/powerpoint/2010/main" val="371863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-18220" y="-411783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6-Quelques interfaces de la plate-forme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B83DA22-D4C9-41E3-9EEA-92C7BB0B369B}"/>
              </a:ext>
            </a:extLst>
          </p:cNvPr>
          <p:cNvGrpSpPr/>
          <p:nvPr/>
        </p:nvGrpSpPr>
        <p:grpSpPr>
          <a:xfrm>
            <a:off x="227094" y="3535819"/>
            <a:ext cx="5119235" cy="3154963"/>
            <a:chOff x="34925" y="1196752"/>
            <a:chExt cx="9109075" cy="5661025"/>
          </a:xfrm>
        </p:grpSpPr>
        <p:pic>
          <p:nvPicPr>
            <p:cNvPr id="61" name="Picture 4">
              <a:extLst>
                <a:ext uri="{FF2B5EF4-FFF2-40B4-BE49-F238E27FC236}">
                  <a16:creationId xmlns:a16="http://schemas.microsoft.com/office/drawing/2014/main" id="{7B8D6E7A-EBD8-4487-8F7E-13457BFBB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1196752"/>
              <a:ext cx="5832475" cy="396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7">
              <a:extLst>
                <a:ext uri="{FF2B5EF4-FFF2-40B4-BE49-F238E27FC236}">
                  <a16:creationId xmlns:a16="http://schemas.microsoft.com/office/drawing/2014/main" id="{9168D0B0-623C-406D-B2CF-E03E91F22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1412652"/>
              <a:ext cx="3095625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Line 8">
              <a:extLst>
                <a:ext uri="{FF2B5EF4-FFF2-40B4-BE49-F238E27FC236}">
                  <a16:creationId xmlns:a16="http://schemas.microsoft.com/office/drawing/2014/main" id="{03604E0C-BEB7-4125-AC44-52D66EB9E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800" y="2349277"/>
              <a:ext cx="1081088" cy="22320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7F4FA638-343E-467E-8715-62EC0C77B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420715"/>
              <a:ext cx="2843212" cy="223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A9770D11-A49E-4AC8-B641-10AE5C06B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263" y="3573240"/>
              <a:ext cx="1152525" cy="11509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66" name="Picture 11">
              <a:extLst>
                <a:ext uri="{FF2B5EF4-FFF2-40B4-BE49-F238E27FC236}">
                  <a16:creationId xmlns:a16="http://schemas.microsoft.com/office/drawing/2014/main" id="{170F474B-A094-4007-9655-DC274265A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4481736"/>
              <a:ext cx="2627312" cy="214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Line 12">
              <a:extLst>
                <a:ext uri="{FF2B5EF4-FFF2-40B4-BE49-F238E27FC236}">
                  <a16:creationId xmlns:a16="http://schemas.microsoft.com/office/drawing/2014/main" id="{E2FDE785-D6A4-4075-99B6-2B4898447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163" y="4868640"/>
              <a:ext cx="1152525" cy="288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68" name="Picture 13">
              <a:extLst>
                <a:ext uri="{FF2B5EF4-FFF2-40B4-BE49-F238E27FC236}">
                  <a16:creationId xmlns:a16="http://schemas.microsoft.com/office/drawing/2014/main" id="{5FDA82C1-1163-4154-9B8B-F9D250DA5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5292502"/>
              <a:ext cx="6351588" cy="156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Line 14">
              <a:extLst>
                <a:ext uri="{FF2B5EF4-FFF2-40B4-BE49-F238E27FC236}">
                  <a16:creationId xmlns:a16="http://schemas.microsoft.com/office/drawing/2014/main" id="{5EE1DDEC-EA51-495D-A9AF-CC57D4F3F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3" y="4941665"/>
              <a:ext cx="503237" cy="431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5">
              <a:extLst>
                <a:ext uri="{FF2B5EF4-FFF2-40B4-BE49-F238E27FC236}">
                  <a16:creationId xmlns:a16="http://schemas.microsoft.com/office/drawing/2014/main" id="{242EFCCD-2D17-4E59-B0D1-DF2FD7482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825" y="6021165"/>
              <a:ext cx="3168650" cy="5032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EA4B34C-31D6-44DC-8F1E-DAC4487E1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911" y="0"/>
            <a:ext cx="4948750" cy="3381646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4332F50-225F-4606-BCAD-1E898CC742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793" y="3404730"/>
            <a:ext cx="4743692" cy="3241523"/>
          </a:xfrm>
          <a:prstGeom prst="rect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A68B650-FCE4-4CC2-946A-EBA96CFF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94" y="537333"/>
            <a:ext cx="4948750" cy="29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698</Words>
  <Application>Microsoft Office PowerPoint</Application>
  <PresentationFormat>Grand écran</PresentationFormat>
  <Paragraphs>65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Opportunités et enjeux de l’utilisation des plateformes de webmapping dans la prévention des conflits agropastoraux : leçons et statuts actuels des initiatives dans le Sahel </vt:lpstr>
      <vt:lpstr>1- Pertinence des outils webmapping en appui à la gouvernance agropastorale</vt:lpstr>
      <vt:lpstr>2-Bilan actualisé des outils existants</vt:lpstr>
      <vt:lpstr>3-Pourquoi s’intéresser à l’OPTIMAOC malgré qu’il ne fonctionne pas?</vt:lpstr>
      <vt:lpstr>Présentation PowerPoint</vt:lpstr>
      <vt:lpstr>4- Modèle de données &amp; Flux d’informations</vt:lpstr>
      <vt:lpstr>Présentation PowerPoint</vt:lpstr>
      <vt:lpstr>Présentation PowerPoint</vt:lpstr>
      <vt:lpstr>7-Des acquis à capitaliser notamment l’appui à :</vt:lpstr>
      <vt:lpstr>8-Des erreurs à éviter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Koffi Olulumazo ALINON</cp:lastModifiedBy>
  <cp:revision>23</cp:revision>
  <dcterms:created xsi:type="dcterms:W3CDTF">2021-10-13T08:49:18Z</dcterms:created>
  <dcterms:modified xsi:type="dcterms:W3CDTF">2021-11-24T06:22:53Z</dcterms:modified>
</cp:coreProperties>
</file>